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57" r:id="rId6"/>
    <p:sldId id="258" r:id="rId7"/>
    <p:sldId id="271" r:id="rId8"/>
    <p:sldId id="273" r:id="rId9"/>
    <p:sldId id="275" r:id="rId10"/>
    <p:sldId id="288" r:id="rId11"/>
    <p:sldId id="291" r:id="rId12"/>
    <p:sldId id="281" r:id="rId13"/>
    <p:sldId id="292" r:id="rId14"/>
    <p:sldId id="286" r:id="rId15"/>
    <p:sldId id="287" r:id="rId16"/>
    <p:sldId id="282" r:id="rId17"/>
    <p:sldId id="290" r:id="rId18"/>
    <p:sldId id="294" r:id="rId19"/>
    <p:sldId id="295" r:id="rId20"/>
    <p:sldId id="296" r:id="rId21"/>
    <p:sldId id="297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62" d="100"/>
          <a:sy n="62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E1C0-17F0-4663-A966-7AC564C34EF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C890-61BB-414B-8A0D-F86D109D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8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9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1DD-43C7-4C42-A95C-657E2B9A5008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1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220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652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8141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50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5893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2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584-433D-4B8F-8956-2C90BB4818AE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3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06B0-091E-4D90-A5E6-121A5654C905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95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155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C03-0927-4CE3-94D4-85D023DC9E23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4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E2A7-E2B1-49D9-82C6-CAF114A52DA8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0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883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2FF7-C136-43C7-84B9-4848C9B657FB}" type="datetime1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2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7345-7BE1-4C1B-AC33-09635F707B99}" type="datetime1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39F4-5801-4A1F-9715-73BAB6D9DABE}" type="datetime1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313-0204-48D7-87FB-EFD059577434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168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13E674-AB48-4AF9-AA51-179F466CD10F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84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ГСО\Документы ОСО\$ Закупки $\Раздаточные материалы\Профилактика травматизма\Макеты\Исходники\kartinki-elektricheskih-vbliz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2975"/>
            <a:ext cx="6439229" cy="3192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ru-RU" sz="36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электротравматизма</a:t>
            </a:r>
            <a:endParaRPr lang="ru-RU" sz="3600" b="1" cap="all" dirty="0">
              <a:ln w="0"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AF0569-5919-4C80-B370-CFDCA6A292A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143" y="-2344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03F3CA7-CF94-4E48-946F-E3F33CE51DCC}"/>
              </a:ext>
            </a:extLst>
          </p:cNvPr>
          <p:cNvSpPr/>
          <p:nvPr/>
        </p:nvSpPr>
        <p:spPr>
          <a:xfrm>
            <a:off x="467544" y="537321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К ОПОРАМ БЛИЖЕ 8-10 МЕТРОВ</a:t>
            </a:r>
          </a:p>
        </p:txBody>
      </p:sp>
      <p:sp>
        <p:nvSpPr>
          <p:cNvPr id="12" name="Номер слайда 15">
            <a:extLst>
              <a:ext uri="{FF2B5EF4-FFF2-40B4-BE49-F238E27FC236}">
                <a16:creationId xmlns:a16="http://schemas.microsoft.com/office/drawing/2014/main" xmlns="" id="{27E6E87B-E4A4-47B8-90AE-DEE37D08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40495" y="188639"/>
            <a:ext cx="7920880" cy="125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pic>
        <p:nvPicPr>
          <p:cNvPr id="14" name="Picture 5" descr="B:\ГСО\Документы ОСО\$ Закупки $\Раздаточные материалы\Профилактика травматизма\Макеты\Исходни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5" y="1748359"/>
            <a:ext cx="3380400" cy="4214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 descr="B:\ГСО\Документы ОСО\$ Закупки $\Раздаточные материалы\Профилактика травматизма\Макеты\Исходни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03">
            <a:off x="5157946" y="1770682"/>
            <a:ext cx="3380400" cy="4225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 rot="21236945">
            <a:off x="445978" y="1840428"/>
            <a:ext cx="3569434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НЕЛЬЗЯ </a:t>
            </a: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bg1"/>
                </a:solidFill>
                <a:latin typeface="Segoe Print" panose="02000600000000000000" pitchFamily="2" charset="0"/>
              </a:rPr>
              <a:t>залезать на трансформаторную подстанцию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65785" flipH="1">
            <a:off x="5073283" y="5128479"/>
            <a:ext cx="3569434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НЕЛЬЗЯ 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залезать 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на опоры ЛЭП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8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1F5FFF6-5D06-464D-9580-D2106C8202B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40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40495" y="19535"/>
            <a:ext cx="7271865" cy="1065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pic>
        <p:nvPicPr>
          <p:cNvPr id="5122" name="Picture 2" descr="B:\ГСО\Документы ОСО\$ Закупки $\Раздаточные материалы\Профилактика травматизма\Макеты\плакат А3_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63957" r="50209" b="5712"/>
          <a:stretch/>
        </p:blipFill>
        <p:spPr bwMode="auto">
          <a:xfrm>
            <a:off x="393850" y="2211032"/>
            <a:ext cx="8356300" cy="3810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422855" y="1556792"/>
            <a:ext cx="8350970" cy="501472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–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ЛЭП опасно!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8773824" y="6492875"/>
            <a:ext cx="370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C37B6B6-1559-4561-91CF-FDBA0850E34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9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76616" y="0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быту</a:t>
            </a:r>
          </a:p>
        </p:txBody>
      </p:sp>
      <p:pic>
        <p:nvPicPr>
          <p:cNvPr id="6146" name="Picture 2" descr="http://www.eseti.ru/Portals/0/ResFiles/Images/safety/%D0%AD%D0%BB%D0%B5%D0%BA%D1%82%D1%80%D0%BE%D0%B1%D0%B5%D0%B7%D0%BE%D0%BF%D0%B0%D1%81%D0%BD%D0%BE%D1%81%D1%82%D1%8C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2" b="8119"/>
          <a:stretch/>
        </p:blipFill>
        <p:spPr bwMode="auto">
          <a:xfrm>
            <a:off x="1200450" y="1772816"/>
            <a:ext cx="7007369" cy="3937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045A726-6325-4448-829B-C0D6F070D3B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07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76616" y="0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быту</a:t>
            </a:r>
          </a:p>
        </p:txBody>
      </p:sp>
      <p:pic>
        <p:nvPicPr>
          <p:cNvPr id="6146" name="Picture 2" descr="http://www.eseti.ru/Portals/0/ResFiles/Images/safety/%D0%AD%D0%BB%D0%B5%D0%BA%D1%82%D1%80%D0%BE%D0%B1%D0%B5%D0%B7%D0%BE%D0%BF%D0%B0%D1%81%D0%BD%D0%BE%D1%81%D1%82%D1%8C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 b="51874"/>
          <a:stretch/>
        </p:blipFill>
        <p:spPr bwMode="auto">
          <a:xfrm>
            <a:off x="777734" y="1844824"/>
            <a:ext cx="768269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3855C6-3F33-4113-8B8D-904AA6ABB9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97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0" y="1556792"/>
            <a:ext cx="4435114" cy="3168352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вы, прикоснувшись к корпусу электроприбора, трубам и кранам водопровода, газа, отопления, ванне и другим металлическим предметам почувствуете «покалывание» или «пощипывание», то это значит, что данный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находится под напряжением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какого-то повреждения электрической сети. </a:t>
            </a:r>
            <a:endParaRPr lang="ru-RU" sz="1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1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сигнал серьезной опасности!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www.v-tagile.ru/media/k2/items/cache/f38cf322721f5983c91113dd3348d976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1"/>
          <a:stretch/>
        </p:blipFill>
        <p:spPr bwMode="auto">
          <a:xfrm>
            <a:off x="323527" y="1556792"/>
            <a:ext cx="4154887" cy="307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9016" y="152400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быту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520" y="4934585"/>
            <a:ext cx="830059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endParaRPr lang="ru-RU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сделать в этих случаях:</a:t>
            </a:r>
          </a:p>
          <a:p>
            <a:pPr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немедленно отключить поврежденный электроприбор от сети;</a:t>
            </a:r>
          </a:p>
          <a:p>
            <a:pPr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предупредить окружающих об опасности.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electro.narod.ru/download/moln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21" y="3501008"/>
            <a:ext cx="161297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5"/>
          <p:cNvSpPr txBox="1">
            <a:spLocks/>
          </p:cNvSpPr>
          <p:nvPr/>
        </p:nvSpPr>
        <p:spPr>
          <a:xfrm>
            <a:off x="8749896" y="6492875"/>
            <a:ext cx="39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EF57DA3-54D7-4C9D-BC0A-F8D979DF424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54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2170" y="208602"/>
            <a:ext cx="7725499" cy="97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 от электрического тока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56144" y="1539310"/>
            <a:ext cx="8188269" cy="953586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пораженного электрическим током можно спасти, вернуть к жизни, если правильно и главное, быстро оказать ему помощь. </a:t>
            </a:r>
          </a:p>
        </p:txBody>
      </p:sp>
      <p:pic>
        <p:nvPicPr>
          <p:cNvPr id="12291" name="Picture 3" descr="B:\ГСО\Документы ОСО\$ Закупки $\Раздаточные материалы\Профилактика травматизма\Макеты\Исходники\176_2_hu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21074" r="6468"/>
          <a:stretch/>
        </p:blipFill>
        <p:spPr bwMode="auto">
          <a:xfrm>
            <a:off x="107504" y="2420888"/>
            <a:ext cx="5544616" cy="38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9569" y="2635165"/>
            <a:ext cx="33875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endParaRPr 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должны оказывать взрослые. Позовите их! </a:t>
            </a:r>
          </a:p>
          <a:p>
            <a:pPr algn="just">
              <a:lnSpc>
                <a:spcPts val="2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поблизости нет взрослых, то необходимо запомнить - нельзя приближаться к пострадавшему. </a:t>
            </a:r>
          </a:p>
          <a:p>
            <a:pPr algn="just">
              <a:lnSpc>
                <a:spcPts val="2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выполнить это условие, то кто окажет помощь вам и пострадавшему?</a:t>
            </a: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45278F3-4E22-4F49-B0B4-385A433B941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83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0253583-A8D7-4E77-9877-6E8B6A80098B}"/>
              </a:ext>
            </a:extLst>
          </p:cNvPr>
          <p:cNvSpPr/>
          <p:nvPr/>
        </p:nvSpPr>
        <p:spPr>
          <a:xfrm>
            <a:off x="35496" y="692695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"Ульяновская сетевая компания"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информирует: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BC106A9-8AC8-45F6-9C55-7772573B348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228CFDB-3530-4EFF-9C4B-A33B26B995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928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ОАО &quot;Татэнерго&quot; - Памятка по электробезопасности для населения">
            <a:extLst>
              <a:ext uri="{FF2B5EF4-FFF2-40B4-BE49-F238E27FC236}">
                <a16:creationId xmlns:a16="http://schemas.microsoft.com/office/drawing/2014/main" xmlns="" id="{0BBA6C27-2748-4828-977E-9BF542AF0E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1800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37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095" y="304800"/>
            <a:ext cx="79553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 Новоспасского района МРЭС-2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«УСК» 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опасности поражения электрическим током и соблюдайте правила поведения вблизи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энергообъектов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315" name="Picture 3" descr="B:\ГСО\Документы ОСО\$ Закупки $\Раздаточные материалы\Профилактика травматизма\Макеты\Исходники\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2" b="41269"/>
          <a:stretch/>
        </p:blipFill>
        <p:spPr bwMode="auto">
          <a:xfrm>
            <a:off x="1835695" y="3404659"/>
            <a:ext cx="5287152" cy="2597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lectro.narod.ru/download/moln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31" y="4952870"/>
            <a:ext cx="1410681" cy="8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onsultelectro.ru/shop/uploads/original/Ywr4btZ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85" y="5474343"/>
            <a:ext cx="1440000" cy="7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consultelectro.ru/shop/uploads/original/PUD2pg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74343"/>
            <a:ext cx="1440000" cy="7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5"/>
          <p:cNvSpPr txBox="1">
            <a:spLocks/>
          </p:cNvSpPr>
          <p:nvPr/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6ACD3CD-FC6D-4B8A-A2AA-D843BF4698F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15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1557" y="1844824"/>
            <a:ext cx="3890403" cy="1512168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энергия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такой же товар, приобретаемый людьми, как и продукты, игрушки, одежда. И как любой товар, электроэнергию тоже воруют.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976" y="0"/>
            <a:ext cx="7632848" cy="100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Воровство электричества - преступление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4269" y="4398977"/>
            <a:ext cx="4572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электрической энергии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незаконное действие или попросту </a:t>
            </a:r>
            <a:r>
              <a:rPr lang="ru-RU" u="sng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воровство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совершающие такие действия люди – </a:t>
            </a:r>
            <a:r>
              <a:rPr lang="ru-RU" u="sng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преступники.</a:t>
            </a:r>
          </a:p>
        </p:txBody>
      </p:sp>
      <p:pic>
        <p:nvPicPr>
          <p:cNvPr id="1027" name="Picture 3" descr="B:\ГСО\Документы ОСО\$ Закупки $\Сайт\По сайту\исправления\Наполнение слайдера\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0571"/>
          <a:stretch/>
        </p:blipFill>
        <p:spPr bwMode="auto">
          <a:xfrm>
            <a:off x="458119" y="3717033"/>
            <a:ext cx="3791304" cy="216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:\ГСО\Документы ОСО\$ Закупки $\Раздаточные материалы\ДТЭЭ\2018\Исходники\shopping-supermarket-cart-with-grocery-pictogram-vector-75338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64" y="1929268"/>
            <a:ext cx="1434620" cy="13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5447" y="1422936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1032" name="Picture 8" descr="B:\ГСО\Документы ОСО\$ Закупки $\Раздаточные материалы\ДТЭЭ\2018\Исходники\transmission-tower-isolated-power-line-carrier-vector-84744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7280" y="1515616"/>
            <a:ext cx="2197472" cy="176457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374269" y="2132856"/>
            <a:ext cx="838590" cy="730983"/>
            <a:chOff x="4374269" y="1988840"/>
            <a:chExt cx="838590" cy="730983"/>
          </a:xfrm>
        </p:grpSpPr>
        <p:pic>
          <p:nvPicPr>
            <p:cNvPr id="1029" name="Picture 5" descr="http://salepotolok.com/images/birk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4269" y="1988840"/>
              <a:ext cx="838590" cy="730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vvpgroup.kz/wp-content/uploads/2014/01/ruble-1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3373">
              <a:off x="4604942" y="2222675"/>
              <a:ext cx="316501" cy="31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 flipH="1">
            <a:off x="7682529" y="2498347"/>
            <a:ext cx="838590" cy="730983"/>
            <a:chOff x="4374269" y="1988840"/>
            <a:chExt cx="838590" cy="730983"/>
          </a:xfrm>
        </p:grpSpPr>
        <p:pic>
          <p:nvPicPr>
            <p:cNvPr id="25" name="Picture 5" descr="http://salepotolok.com/images/birk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4269" y="1988840"/>
              <a:ext cx="838590" cy="730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vvpgroup.kz/wp-content/uploads/2014/01/ruble-1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443" flipH="1">
              <a:off x="4587186" y="2213797"/>
              <a:ext cx="316501" cy="31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927B5D-ACF7-42E9-B2A2-AA4B065764FD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7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ьная выноска 59"/>
          <p:cNvSpPr/>
          <p:nvPr/>
        </p:nvSpPr>
        <p:spPr>
          <a:xfrm>
            <a:off x="2771800" y="2189882"/>
            <a:ext cx="1859431" cy="1440160"/>
          </a:xfrm>
          <a:prstGeom prst="wedgeEllipseCallout">
            <a:avLst>
              <a:gd name="adj1" fmla="val -56164"/>
              <a:gd name="adj2" fmla="val -4537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ьная выноска 60"/>
          <p:cNvSpPr/>
          <p:nvPr/>
        </p:nvSpPr>
        <p:spPr>
          <a:xfrm flipH="1">
            <a:off x="4728793" y="2189882"/>
            <a:ext cx="1859431" cy="1440160"/>
          </a:xfrm>
          <a:prstGeom prst="wedgeEllipseCallout">
            <a:avLst>
              <a:gd name="adj1" fmla="val -55209"/>
              <a:gd name="adj2" fmla="val -4414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ьная выноска 17"/>
          <p:cNvSpPr/>
          <p:nvPr/>
        </p:nvSpPr>
        <p:spPr>
          <a:xfrm>
            <a:off x="7140168" y="4437112"/>
            <a:ext cx="1859431" cy="1440160"/>
          </a:xfrm>
          <a:prstGeom prst="wedgeEllipseCallout">
            <a:avLst>
              <a:gd name="adj1" fmla="val -60461"/>
              <a:gd name="adj2" fmla="val 507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976" y="0"/>
            <a:ext cx="7632848" cy="100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Нарушители не уйдут от ответственности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007" y="1051492"/>
            <a:ext cx="835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 за хищение электроэнергии аналогично наказанию за воровство любых других вещей!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564904"/>
            <a:ext cx="212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административный штраф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2842" y="2331126"/>
            <a:ext cx="212126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 (</a:t>
            </a:r>
            <a:r>
              <a:rPr lang="ru-RU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возможность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 в тюрьму)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6651" y="1923835"/>
            <a:ext cx="2503351" cy="2182734"/>
            <a:chOff x="86651" y="1923835"/>
            <a:chExt cx="2503351" cy="2182734"/>
          </a:xfrm>
        </p:grpSpPr>
        <p:pic>
          <p:nvPicPr>
            <p:cNvPr id="2067" name="Picture 19" descr="https://zaem.msk.ru/wp-content/uploads/zajm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6" t="12575" r="5604" b="12247"/>
            <a:stretch/>
          </p:blipFill>
          <p:spPr bwMode="auto">
            <a:xfrm>
              <a:off x="275939" y="1946569"/>
              <a:ext cx="2314063" cy="21600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B:\ГСО\Документы ОСО\$ Закупки $\Раздаточные материалы\ДТЭЭ\2018\Исходники\depositphotos_5421269-stock-illustration-just-married-stam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5771">
              <a:off x="86651" y="1923835"/>
              <a:ext cx="1345203" cy="102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3" name="Picture 25" descr="B:\ГСО\Документы ОСО\$ Закупки $\Раздаточные материалы\ДТЭЭ\2018\Исходники\handsome-guy-inside-jail-vector-123950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8"/>
          <a:stretch/>
        </p:blipFill>
        <p:spPr bwMode="auto">
          <a:xfrm>
            <a:off x="6734104" y="1946569"/>
            <a:ext cx="2273010" cy="216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140167" y="4588367"/>
            <a:ext cx="192252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Всеобщее порицание, ведь никто не захочет иметь дело с преступником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572000" y="3861048"/>
            <a:ext cx="2402683" cy="2232023"/>
            <a:chOff x="4572000" y="4005049"/>
            <a:chExt cx="2402683" cy="2232023"/>
          </a:xfrm>
        </p:grpSpPr>
        <p:pic>
          <p:nvPicPr>
            <p:cNvPr id="2072" name="Picture 24" descr="B:\ГСО\Документы ОСО\$ Закупки $\Раздаточные материалы\ДТЭЭ\2018\Исходники\guilty-man-looking-down-vector-722620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1"/>
            <a:stretch/>
          </p:blipFill>
          <p:spPr bwMode="auto">
            <a:xfrm>
              <a:off x="4591967" y="4077072"/>
              <a:ext cx="2266033" cy="21600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4572000" y="5003182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Segoe Script" panose="020B0504020000000003" pitchFamily="34" charset="0"/>
                </a:rPr>
                <a:t>Вор!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 rot="20349637">
              <a:off x="6181827" y="4965990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 err="1">
                  <a:latin typeface="Segoe Script" panose="020B0504020000000003" pitchFamily="34" charset="0"/>
                </a:rPr>
                <a:t>Фуу</a:t>
              </a:r>
              <a:r>
                <a:rPr lang="ru-RU" sz="1600" dirty="0">
                  <a:latin typeface="Segoe Script" panose="020B0504020000000003" pitchFamily="34" charset="0"/>
                </a:rPr>
                <a:t>!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 rot="19031785">
              <a:off x="6017167" y="4452530"/>
              <a:ext cx="957516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Segoe Script" panose="020B0504020000000003" pitchFamily="34" charset="0"/>
                </a:rPr>
                <a:t>Позор!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 rot="2883124">
              <a:off x="4334540" y="4558983"/>
              <a:ext cx="1405386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Segoe Script" panose="020B0504020000000003" pitchFamily="34" charset="0"/>
                </a:rPr>
                <a:t>Стыдно!</a:t>
              </a:r>
            </a:p>
          </p:txBody>
        </p:sp>
      </p:grpSp>
      <p:pic>
        <p:nvPicPr>
          <p:cNvPr id="2061" name="Picture 13" descr="http://jesod.md/wp-content/uploads/2017/05/shutterstock_132778319-768x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76" y="3933071"/>
            <a:ext cx="2160000" cy="216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ьная выноска 58"/>
          <p:cNvSpPr/>
          <p:nvPr/>
        </p:nvSpPr>
        <p:spPr>
          <a:xfrm flipH="1">
            <a:off x="81303" y="4437112"/>
            <a:ext cx="1859431" cy="1440160"/>
          </a:xfrm>
          <a:prstGeom prst="wedgeEllipseCallout">
            <a:avLst>
              <a:gd name="adj1" fmla="val -60461"/>
              <a:gd name="adj2" fmla="val 507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3458" y="4633803"/>
            <a:ext cx="1715120" cy="112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Огласка фамилий всех нарушителей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(публикация в СМИ)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07A3159-6CF9-4569-A16E-2AF3E87970E3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1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"/>
          <a:stretch/>
        </p:blipFill>
        <p:spPr>
          <a:xfrm>
            <a:off x="6008750" y="1657102"/>
            <a:ext cx="2798308" cy="15110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942" y="1754359"/>
            <a:ext cx="5491810" cy="1511069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 оборудование, которое используется энергетиками, а также все бытовые приборы, окружающие нас в повседневной жизни.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жизни человека представляют электроустановки любого напряжения.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07058" y="6492875"/>
            <a:ext cx="336942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52592"/>
            <a:ext cx="8000428" cy="129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опасности поражения электрическим током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1140" y="3499893"/>
            <a:ext cx="782879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Запомните: безопасного тока не существует!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080485" y="1904707"/>
            <a:ext cx="831674" cy="832429"/>
            <a:chOff x="6252947" y="1843217"/>
            <a:chExt cx="1343387" cy="134460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252947" y="1916832"/>
              <a:ext cx="1271381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51" r="85796"/>
            <a:stretch/>
          </p:blipFill>
          <p:spPr>
            <a:xfrm>
              <a:off x="6252947" y="1843217"/>
              <a:ext cx="1343387" cy="134460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267744" y="4008036"/>
            <a:ext cx="3960440" cy="2661324"/>
            <a:chOff x="5072318" y="2495800"/>
            <a:chExt cx="3545383" cy="3167366"/>
          </a:xfrm>
        </p:grpSpPr>
        <p:pic>
          <p:nvPicPr>
            <p:cNvPr id="2050" name="Picture 2" descr="http://webiconspng.com/wp-content/uploads/2017/01/LCD-Television-Icon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318" y="3356991"/>
              <a:ext cx="1011849" cy="101184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semeylib.kz/wp-content/uploads/2017/11/computer_pc_PNG771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871" y="3460290"/>
              <a:ext cx="1048830" cy="1048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pngimg.com/uploads/washing_machine/washing_machine_PNG155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921" y="4598845"/>
              <a:ext cx="752390" cy="101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static12.insales.ru/images/products/1/4478/38875518/w.jpe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973" y="4598845"/>
              <a:ext cx="411074" cy="1064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pngimg.com/uploads/iron/iron_PNG1555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347" y="2495800"/>
              <a:ext cx="839191" cy="99993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Группа 26"/>
            <p:cNvGrpSpPr/>
            <p:nvPr/>
          </p:nvGrpSpPr>
          <p:grpSpPr>
            <a:xfrm>
              <a:off x="6098315" y="3510134"/>
              <a:ext cx="1552152" cy="1913393"/>
              <a:chOff x="6098315" y="3510134"/>
              <a:chExt cx="1552152" cy="1913393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6098315" y="3510134"/>
                <a:ext cx="1552152" cy="1913393"/>
                <a:chOff x="5935475" y="3288721"/>
                <a:chExt cx="1691330" cy="2084962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5935475" y="4519001"/>
                  <a:ext cx="791345" cy="85468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 flipV="1">
                  <a:off x="6835460" y="4519001"/>
                  <a:ext cx="791345" cy="85468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5992311" y="3984705"/>
                  <a:ext cx="883201" cy="53429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>
                  <a:stCxn id="2052" idx="1"/>
                </p:cNvCxnSpPr>
                <p:nvPr/>
              </p:nvCxnSpPr>
              <p:spPr>
                <a:xfrm flipH="1">
                  <a:off x="6835458" y="3984705"/>
                  <a:ext cx="733411" cy="53429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6798588" y="3288721"/>
                  <a:ext cx="2" cy="122039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6386347" y="4198925"/>
                <a:ext cx="989249" cy="989686"/>
                <a:chOff x="6232041" y="3807975"/>
                <a:chExt cx="1254605" cy="1255159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6232041" y="3807975"/>
                  <a:ext cx="1254605" cy="125515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062" name="Picture 14" descr="https://image.freepik.com/free-icon/no-translate-detected_318-29244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6704" y="3862915"/>
                  <a:ext cx="1145279" cy="1145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D930F2A-880E-4C2F-B1F0-A212755DEDA4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61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лок-схема: альтернативный процесс 37"/>
          <p:cNvSpPr/>
          <p:nvPr/>
        </p:nvSpPr>
        <p:spPr>
          <a:xfrm>
            <a:off x="3347864" y="2260362"/>
            <a:ext cx="2664296" cy="8085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6331258" y="2260362"/>
            <a:ext cx="2675856" cy="83525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54436" y="2245233"/>
            <a:ext cx="2520000" cy="8085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976" y="0"/>
            <a:ext cx="7632848" cy="100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Хищения приносят вред всем вокруг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144" y="1412776"/>
            <a:ext cx="835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хищений печальны не только для вора, но и для окружающих его людей, ведь они могут привести к:</a:t>
            </a:r>
          </a:p>
        </p:txBody>
      </p:sp>
      <p:pic>
        <p:nvPicPr>
          <p:cNvPr id="3075" name="Picture 3" descr="B:\ГСО\Документы ОСО\$ Закупки $\Раздаточные материалы\ДТЭЭ\2018\Исходники\lightning-hit-the-man-cartoon-vector-116966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b="6716"/>
          <a:stretch/>
        </p:blipFill>
        <p:spPr bwMode="auto">
          <a:xfrm>
            <a:off x="3420012" y="3243585"/>
            <a:ext cx="2520000" cy="229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s://jupiter-tequesta.com/blog/wp-content/uploads/2016/09/Guy-with-cand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/>
          <a:stretch/>
        </p:blipFill>
        <p:spPr bwMode="auto">
          <a:xfrm>
            <a:off x="6434616" y="3243585"/>
            <a:ext cx="2520000" cy="229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 descr="B:\ГСО\Документы ОСО\$ Закупки $\Раздаточные материалы\ДТЭЭ\2018\Исходники\natural-disaster-vector-189135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6703" b="35852"/>
          <a:stretch/>
        </p:blipFill>
        <p:spPr bwMode="auto">
          <a:xfrm>
            <a:off x="323808" y="3212976"/>
            <a:ext cx="2520000" cy="229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Прямоугольник 36"/>
          <p:cNvSpPr/>
          <p:nvPr/>
        </p:nvSpPr>
        <p:spPr>
          <a:xfrm>
            <a:off x="3559010" y="2330490"/>
            <a:ext cx="245315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Удару электрическим током (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электротравме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3295" y="2428273"/>
            <a:ext cx="2121027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Пожару </a:t>
            </a:r>
          </a:p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домах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23650" y="2295589"/>
            <a:ext cx="3020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Аварийным отключениям электроэнергии, неисправности бытовых приборов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1703222-A81F-4A6D-AACF-3583C70F6E6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14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8976" y="0"/>
            <a:ext cx="7632848" cy="100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Хищения приносят вред всем вокруг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428062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916832"/>
            <a:ext cx="52992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Оградите себя </a:t>
            </a:r>
          </a:p>
          <a:p>
            <a:pPr algn="ctr"/>
            <a:r>
              <a:rPr lang="ru-RU" sz="32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своих родных от беды!</a:t>
            </a:r>
          </a:p>
          <a:p>
            <a:pPr algn="ctr"/>
            <a:endParaRPr lang="ru-RU" sz="3200" b="1" cap="all" dirty="0">
              <a:ln w="0"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воруйте электроэнергию!</a:t>
            </a:r>
          </a:p>
        </p:txBody>
      </p:sp>
      <p:pic>
        <p:nvPicPr>
          <p:cNvPr id="4100" name="Picture 4" descr="B:\ГСО\Документы ОСО\$ Закупки $\Раздаточные материалы\ДТЭЭ\2018\Исходники\lightning-in-the-hand-vector-7711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 bwMode="auto">
          <a:xfrm>
            <a:off x="737828" y="1782329"/>
            <a:ext cx="3096344" cy="30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нак запрета 2"/>
          <p:cNvSpPr/>
          <p:nvPr/>
        </p:nvSpPr>
        <p:spPr>
          <a:xfrm flipH="1">
            <a:off x="679810" y="1701168"/>
            <a:ext cx="3240000" cy="3240000"/>
          </a:xfrm>
          <a:prstGeom prst="noSmoking">
            <a:avLst>
              <a:gd name="adj" fmla="val 658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AE8D199-1607-43CC-8F44-BD10097EE68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56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1699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ts val="4000"/>
              </a:lnSpc>
            </a:pPr>
            <a:r>
              <a:rPr lang="ru-RU" sz="40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травматизма</a:t>
            </a:r>
            <a:br>
              <a:rPr lang="ru-RU" sz="4000" b="1" cap="all" dirty="0">
                <a:ln w="0"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cap="all" dirty="0">
              <a:ln w="0"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27B66D-6915-4E8F-B41E-0D1B9AB5DA1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3DE738-8C61-45E7-9A74-E1961A0BD670}"/>
              </a:ext>
            </a:extLst>
          </p:cNvPr>
          <p:cNvSpPr/>
          <p:nvPr/>
        </p:nvSpPr>
        <p:spPr>
          <a:xfrm>
            <a:off x="251520" y="454569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случаев электротравматизма среди детей в период каникул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"Ульяновская сетевая компания" обращается к родителям, педагогам, специалистам-электрикам, к взрослому населению: поговорите с детьми всех возрастов, расскажите им об опасности поражения электрическим током                                  и о необходимости строгого соблюдения правил безопасности.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273E18-CCBE-42D0-B200-F5EEFFB434D7}"/>
              </a:ext>
            </a:extLst>
          </p:cNvPr>
          <p:cNvSpPr/>
          <p:nvPr/>
        </p:nvSpPr>
        <p:spPr>
          <a:xfrm>
            <a:off x="251520" y="6214375"/>
            <a:ext cx="639045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МРЭС-2 РЭС Новоспасского района.  Тел.  2-12-87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F4013E-9C6B-4CF3-8B58-F63689C8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98" y="1139162"/>
            <a:ext cx="4291260" cy="3458005"/>
          </a:xfrm>
          <a:prstGeom prst="rect">
            <a:avLst/>
          </a:prstGeom>
        </p:spPr>
      </p:pic>
      <p:sp>
        <p:nvSpPr>
          <p:cNvPr id="15" name="Номер слайда 15">
            <a:extLst>
              <a:ext uri="{FF2B5EF4-FFF2-40B4-BE49-F238E27FC236}">
                <a16:creationId xmlns:a16="http://schemas.microsoft.com/office/drawing/2014/main" xmlns="" id="{46743CDE-4487-4512-A720-C73B9044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0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05749"/>
            <a:ext cx="8280920" cy="1739075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опасности поражения электрическим током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827602" cy="439248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приборы, которыми вы пользуетесь дома и в школе, электрические сети и подстанции, мимо которых вы проходите во дворе, на улице и в поле, при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работе безопасны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при различных повреждениях изоляции, обрыве проводов, подъеме на опоры, проникновении в подстанции и электрические щитки возникает реальная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для жизни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правила обращения с электрическими приборами,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предупредить товарища об опасности вблизи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обезопасить себя и других людей при обнаружении повреждения сети.</a:t>
            </a:r>
          </a:p>
          <a:p>
            <a:pPr lvl="0">
              <a:lnSpc>
                <a:spcPts val="2000"/>
              </a:lnSpc>
            </a:pPr>
            <a:endParaRPr lang="ru-RU" sz="700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ts val="2000"/>
              </a:lnSpc>
            </a:pPr>
            <a:endParaRPr lang="ru-RU" sz="2800" dirty="0">
              <a:latin typeface="+mj-lt"/>
            </a:endParaRPr>
          </a:p>
        </p:txBody>
      </p:sp>
      <p:pic>
        <p:nvPicPr>
          <p:cNvPr id="3074" name="Picture 2" descr="d:\Users\BerezhinskayaAN\Desktop\856289_html_4b2cf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02701"/>
            <a:ext cx="3456384" cy="14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5"/>
          <p:cNvSpPr txBox="1">
            <a:spLocks/>
          </p:cNvSpPr>
          <p:nvPr/>
        </p:nvSpPr>
        <p:spPr>
          <a:xfrm>
            <a:off x="8604448" y="6453336"/>
            <a:ext cx="5395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C7C3BD-CFA3-4CB3-9A53-6CBC8721DB7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50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80" y="274638"/>
            <a:ext cx="7725620" cy="562074"/>
          </a:xfrm>
        </p:spPr>
        <p:txBody>
          <a:bodyPr>
            <a:noAutofit/>
          </a:bodyPr>
          <a:lstStyle/>
          <a:p>
            <a:pPr lvl="0" algn="ctr">
              <a:lnSpc>
                <a:spcPts val="28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Действие электрического тока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организм человека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12" y="1107631"/>
            <a:ext cx="8408984" cy="2160240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ЭЛЕКТРИЧЕСКОГО ТОКА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запаха, цвета и действует бесшумно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исходе поражения имеет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путь, проходимый током в теле человека.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будет более тяжелым, если на пути тока оказываются сердце, грудная клетка, головной и спинной мозг.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Непосредственными причинами смерти человека, пораженного электрическим током, является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работы сердца, остановка дыхания.</a:t>
            </a:r>
          </a:p>
        </p:txBody>
      </p:sp>
      <p:grpSp>
        <p:nvGrpSpPr>
          <p:cNvPr id="1029" name="Группа 1028"/>
          <p:cNvGrpSpPr/>
          <p:nvPr/>
        </p:nvGrpSpPr>
        <p:grpSpPr>
          <a:xfrm>
            <a:off x="107504" y="3428999"/>
            <a:ext cx="8928994" cy="2727251"/>
            <a:chOff x="107504" y="3412043"/>
            <a:chExt cx="8928994" cy="2744208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827568" y="4606205"/>
              <a:ext cx="5624752" cy="1550046"/>
              <a:chOff x="1831632" y="4615258"/>
              <a:chExt cx="5624752" cy="1550046"/>
            </a:xfrm>
          </p:grpSpPr>
          <p:pic>
            <p:nvPicPr>
              <p:cNvPr id="4" name="Picture 2" descr="https://rehabklinik.sk/wp-content/uploads/2017/01/Spine-Anatom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519"/>
              <a:stretch/>
            </p:blipFill>
            <p:spPr bwMode="auto">
              <a:xfrm>
                <a:off x="3779912" y="4615260"/>
                <a:ext cx="1732255" cy="1550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://pulmonologdoma.ru/wp-content/uploads/2015/10/legkie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09" t="25171" r="25132"/>
              <a:stretch/>
            </p:blipFill>
            <p:spPr bwMode="auto">
              <a:xfrm>
                <a:off x="1831632" y="4623967"/>
                <a:ext cx="1732256" cy="154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morehealthy.ru/sites/default/files/imagecache/fullwatermark/u304/2017/10/daa71f10b09fb43ebf3b692268a785d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021"/>
              <a:stretch/>
            </p:blipFill>
            <p:spPr bwMode="auto">
              <a:xfrm>
                <a:off x="5724128" y="4615258"/>
                <a:ext cx="1732256" cy="154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Полилиния 19"/>
            <p:cNvSpPr/>
            <p:nvPr/>
          </p:nvSpPr>
          <p:spPr>
            <a:xfrm>
              <a:off x="4089519" y="3906313"/>
              <a:ext cx="565900" cy="3489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65900" y="0"/>
                  </a:moveTo>
                  <a:lnTo>
                    <a:pt x="565900" y="348975"/>
                  </a:lnTo>
                  <a:lnTo>
                    <a:pt x="0" y="3489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2051721" y="3412043"/>
              <a:ext cx="4920220" cy="484570"/>
            </a:xfrm>
            <a:custGeom>
              <a:avLst/>
              <a:gdLst>
                <a:gd name="connsiteX0" fmla="*/ 0 w 2333346"/>
                <a:gd name="connsiteY0" fmla="*/ 0 h 390208"/>
                <a:gd name="connsiteX1" fmla="*/ 2333346 w 2333346"/>
                <a:gd name="connsiteY1" fmla="*/ 0 h 390208"/>
                <a:gd name="connsiteX2" fmla="*/ 2333346 w 2333346"/>
                <a:gd name="connsiteY2" fmla="*/ 390208 h 390208"/>
                <a:gd name="connsiteX3" fmla="*/ 0 w 2333346"/>
                <a:gd name="connsiteY3" fmla="*/ 390208 h 390208"/>
                <a:gd name="connsiteX4" fmla="*/ 0 w 2333346"/>
                <a:gd name="connsiteY4" fmla="*/ 0 h 3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3346" h="390208">
                  <a:moveTo>
                    <a:pt x="0" y="0"/>
                  </a:moveTo>
                  <a:lnTo>
                    <a:pt x="2333346" y="0"/>
                  </a:lnTo>
                  <a:lnTo>
                    <a:pt x="2333346" y="390208"/>
                  </a:lnTo>
                  <a:lnTo>
                    <a:pt x="0" y="39020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Воздействие электрического тока на человека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450313" y="4050643"/>
              <a:ext cx="2689200" cy="390208"/>
            </a:xfrm>
            <a:custGeom>
              <a:avLst/>
              <a:gdLst>
                <a:gd name="connsiteX0" fmla="*/ 0 w 1805675"/>
                <a:gd name="connsiteY0" fmla="*/ 0 h 390208"/>
                <a:gd name="connsiteX1" fmla="*/ 1805675 w 1805675"/>
                <a:gd name="connsiteY1" fmla="*/ 0 h 390208"/>
                <a:gd name="connsiteX2" fmla="*/ 1805675 w 1805675"/>
                <a:gd name="connsiteY2" fmla="*/ 390208 h 390208"/>
                <a:gd name="connsiteX3" fmla="*/ 0 w 1805675"/>
                <a:gd name="connsiteY3" fmla="*/ 390208 h 390208"/>
                <a:gd name="connsiteX4" fmla="*/ 0 w 1805675"/>
                <a:gd name="connsiteY4" fmla="*/ 0 h 3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675" h="390208">
                  <a:moveTo>
                    <a:pt x="0" y="0"/>
                  </a:moveTo>
                  <a:lnTo>
                    <a:pt x="1805675" y="0"/>
                  </a:lnTo>
                  <a:lnTo>
                    <a:pt x="1805675" y="390208"/>
                  </a:lnTo>
                  <a:lnTo>
                    <a:pt x="0" y="39020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воздействия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 flipH="1">
              <a:off x="1430380" y="4437112"/>
              <a:ext cx="266221" cy="1512232"/>
              <a:chOff x="7546139" y="4431640"/>
              <a:chExt cx="266221" cy="1512232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7546139" y="4558382"/>
                <a:ext cx="266221" cy="138549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385490"/>
                    </a:lnTo>
                    <a:lnTo>
                      <a:pt x="266221" y="1385490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олилиния 40"/>
              <p:cNvSpPr/>
              <p:nvPr/>
            </p:nvSpPr>
            <p:spPr>
              <a:xfrm>
                <a:off x="7546139" y="4504064"/>
                <a:ext cx="266221" cy="87741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877415"/>
                    </a:lnTo>
                    <a:lnTo>
                      <a:pt x="266221" y="877415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Полилиния 41"/>
              <p:cNvSpPr/>
              <p:nvPr/>
            </p:nvSpPr>
            <p:spPr>
              <a:xfrm>
                <a:off x="7546139" y="4431640"/>
                <a:ext cx="266221" cy="3589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992"/>
                    </a:lnTo>
                    <a:lnTo>
                      <a:pt x="266221" y="358992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024" name="Группа 1023"/>
            <p:cNvGrpSpPr/>
            <p:nvPr/>
          </p:nvGrpSpPr>
          <p:grpSpPr>
            <a:xfrm>
              <a:off x="107504" y="4622968"/>
              <a:ext cx="1342809" cy="1500496"/>
              <a:chOff x="287743" y="4622968"/>
              <a:chExt cx="1342809" cy="1500496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287743" y="4622968"/>
                <a:ext cx="1342809" cy="401944"/>
              </a:xfrm>
              <a:custGeom>
                <a:avLst/>
                <a:gdLst>
                  <a:gd name="connsiteX0" fmla="*/ 0 w 1805675"/>
                  <a:gd name="connsiteY0" fmla="*/ 0 h 390208"/>
                  <a:gd name="connsiteX1" fmla="*/ 1805675 w 1805675"/>
                  <a:gd name="connsiteY1" fmla="*/ 0 h 390208"/>
                  <a:gd name="connsiteX2" fmla="*/ 1805675 w 1805675"/>
                  <a:gd name="connsiteY2" fmla="*/ 390208 h 390208"/>
                  <a:gd name="connsiteX3" fmla="*/ 0 w 1805675"/>
                  <a:gd name="connsiteY3" fmla="*/ 390208 h 390208"/>
                  <a:gd name="connsiteX4" fmla="*/ 0 w 1805675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675" h="390208">
                    <a:moveTo>
                      <a:pt x="0" y="0"/>
                    </a:moveTo>
                    <a:lnTo>
                      <a:pt x="1805675" y="0"/>
                    </a:lnTo>
                    <a:lnTo>
                      <a:pt x="1805675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биологическое</a:t>
                </a: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359752" y="5199032"/>
                <a:ext cx="1270800" cy="390208"/>
              </a:xfrm>
              <a:custGeom>
                <a:avLst/>
                <a:gdLst>
                  <a:gd name="connsiteX0" fmla="*/ 0 w 1535323"/>
                  <a:gd name="connsiteY0" fmla="*/ 0 h 390208"/>
                  <a:gd name="connsiteX1" fmla="*/ 1535323 w 1535323"/>
                  <a:gd name="connsiteY1" fmla="*/ 0 h 390208"/>
                  <a:gd name="connsiteX2" fmla="*/ 1535323 w 1535323"/>
                  <a:gd name="connsiteY2" fmla="*/ 390208 h 390208"/>
                  <a:gd name="connsiteX3" fmla="*/ 0 w 1535323"/>
                  <a:gd name="connsiteY3" fmla="*/ 390208 h 390208"/>
                  <a:gd name="connsiteX4" fmla="*/ 0 w 1535323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323" h="390208">
                    <a:moveTo>
                      <a:pt x="0" y="0"/>
                    </a:moveTo>
                    <a:lnTo>
                      <a:pt x="1535323" y="0"/>
                    </a:lnTo>
                    <a:lnTo>
                      <a:pt x="1535323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химическое</a:t>
                </a: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359751" y="5733256"/>
                <a:ext cx="1270800" cy="390208"/>
              </a:xfrm>
              <a:custGeom>
                <a:avLst/>
                <a:gdLst>
                  <a:gd name="connsiteX0" fmla="*/ 0 w 780417"/>
                  <a:gd name="connsiteY0" fmla="*/ 0 h 390208"/>
                  <a:gd name="connsiteX1" fmla="*/ 780417 w 780417"/>
                  <a:gd name="connsiteY1" fmla="*/ 0 h 390208"/>
                  <a:gd name="connsiteX2" fmla="*/ 780417 w 780417"/>
                  <a:gd name="connsiteY2" fmla="*/ 390208 h 390208"/>
                  <a:gd name="connsiteX3" fmla="*/ 0 w 780417"/>
                  <a:gd name="connsiteY3" fmla="*/ 390208 h 390208"/>
                  <a:gd name="connsiteX4" fmla="*/ 0 w 780417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417" h="390208">
                    <a:moveTo>
                      <a:pt x="0" y="0"/>
                    </a:moveTo>
                    <a:lnTo>
                      <a:pt x="780417" y="0"/>
                    </a:lnTo>
                    <a:lnTo>
                      <a:pt x="780417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тепловое</a:t>
                </a:r>
              </a:p>
            </p:txBody>
          </p:sp>
        </p:grpSp>
        <p:grpSp>
          <p:nvGrpSpPr>
            <p:cNvPr id="1027" name="Группа 1026"/>
            <p:cNvGrpSpPr/>
            <p:nvPr/>
          </p:nvGrpSpPr>
          <p:grpSpPr>
            <a:xfrm>
              <a:off x="7546139" y="4437112"/>
              <a:ext cx="266221" cy="1512232"/>
              <a:chOff x="7546139" y="4431640"/>
              <a:chExt cx="266221" cy="151223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7546139" y="4558382"/>
                <a:ext cx="266221" cy="138549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385490"/>
                    </a:lnTo>
                    <a:lnTo>
                      <a:pt x="266221" y="1385490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Полилиния 13"/>
              <p:cNvSpPr/>
              <p:nvPr/>
            </p:nvSpPr>
            <p:spPr>
              <a:xfrm>
                <a:off x="7546139" y="4504064"/>
                <a:ext cx="266221" cy="87741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877415"/>
                    </a:lnTo>
                    <a:lnTo>
                      <a:pt x="266221" y="877415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Полилиния 14"/>
              <p:cNvSpPr/>
              <p:nvPr/>
            </p:nvSpPr>
            <p:spPr>
              <a:xfrm>
                <a:off x="7546139" y="4431640"/>
                <a:ext cx="266221" cy="3589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992"/>
                    </a:lnTo>
                    <a:lnTo>
                      <a:pt x="266221" y="358992"/>
                    </a:lnTo>
                  </a:path>
                </a:pathLst>
              </a:custGeom>
              <a:noFill/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1" name="Группа 30"/>
            <p:cNvGrpSpPr/>
            <p:nvPr/>
          </p:nvGrpSpPr>
          <p:grpSpPr>
            <a:xfrm>
              <a:off x="7664282" y="4622968"/>
              <a:ext cx="1372216" cy="1524573"/>
              <a:chOff x="7520266" y="4622968"/>
              <a:chExt cx="1372216" cy="1524573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7622437" y="4622968"/>
                <a:ext cx="1270043" cy="390208"/>
              </a:xfrm>
              <a:custGeom>
                <a:avLst/>
                <a:gdLst>
                  <a:gd name="connsiteX0" fmla="*/ 0 w 1270043"/>
                  <a:gd name="connsiteY0" fmla="*/ 0 h 390208"/>
                  <a:gd name="connsiteX1" fmla="*/ 1270043 w 1270043"/>
                  <a:gd name="connsiteY1" fmla="*/ 0 h 390208"/>
                  <a:gd name="connsiteX2" fmla="*/ 1270043 w 1270043"/>
                  <a:gd name="connsiteY2" fmla="*/ 390208 h 390208"/>
                  <a:gd name="connsiteX3" fmla="*/ 0 w 1270043"/>
                  <a:gd name="connsiteY3" fmla="*/ 390208 h 390208"/>
                  <a:gd name="connsiteX4" fmla="*/ 0 w 1270043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43" h="390208">
                    <a:moveTo>
                      <a:pt x="0" y="0"/>
                    </a:moveTo>
                    <a:lnTo>
                      <a:pt x="1270043" y="0"/>
                    </a:lnTo>
                    <a:lnTo>
                      <a:pt x="1270043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молекулярный уровень</a:t>
                </a: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7622437" y="5199032"/>
                <a:ext cx="1270043" cy="390208"/>
              </a:xfrm>
              <a:custGeom>
                <a:avLst/>
                <a:gdLst>
                  <a:gd name="connsiteX0" fmla="*/ 0 w 1270043"/>
                  <a:gd name="connsiteY0" fmla="*/ 0 h 390208"/>
                  <a:gd name="connsiteX1" fmla="*/ 1270043 w 1270043"/>
                  <a:gd name="connsiteY1" fmla="*/ 0 h 390208"/>
                  <a:gd name="connsiteX2" fmla="*/ 1270043 w 1270043"/>
                  <a:gd name="connsiteY2" fmla="*/ 390208 h 390208"/>
                  <a:gd name="connsiteX3" fmla="*/ 0 w 1270043"/>
                  <a:gd name="connsiteY3" fmla="*/ 390208 h 390208"/>
                  <a:gd name="connsiteX4" fmla="*/ 0 w 1270043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43" h="390208">
                    <a:moveTo>
                      <a:pt x="0" y="0"/>
                    </a:moveTo>
                    <a:lnTo>
                      <a:pt x="1270043" y="0"/>
                    </a:lnTo>
                    <a:lnTo>
                      <a:pt x="1270043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биологический уровень</a:t>
                </a: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7520266" y="5733255"/>
                <a:ext cx="1372216" cy="414286"/>
              </a:xfrm>
              <a:custGeom>
                <a:avLst/>
                <a:gdLst>
                  <a:gd name="connsiteX0" fmla="*/ 0 w 1270043"/>
                  <a:gd name="connsiteY0" fmla="*/ 0 h 390208"/>
                  <a:gd name="connsiteX1" fmla="*/ 1270043 w 1270043"/>
                  <a:gd name="connsiteY1" fmla="*/ 0 h 390208"/>
                  <a:gd name="connsiteX2" fmla="*/ 1270043 w 1270043"/>
                  <a:gd name="connsiteY2" fmla="*/ 390208 h 390208"/>
                  <a:gd name="connsiteX3" fmla="*/ 0 w 1270043"/>
                  <a:gd name="connsiteY3" fmla="*/ 390208 h 390208"/>
                  <a:gd name="connsiteX4" fmla="*/ 0 w 1270043"/>
                  <a:gd name="connsiteY4" fmla="*/ 0 h 39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43" h="390208">
                    <a:moveTo>
                      <a:pt x="0" y="0"/>
                    </a:moveTo>
                    <a:lnTo>
                      <a:pt x="1270043" y="0"/>
                    </a:lnTo>
                    <a:lnTo>
                      <a:pt x="1270043" y="390208"/>
                    </a:lnTo>
                    <a:lnTo>
                      <a:pt x="0" y="39020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физиологический уровень</a:t>
                </a:r>
              </a:p>
            </p:txBody>
          </p:sp>
        </p:grpSp>
        <p:sp>
          <p:nvSpPr>
            <p:cNvPr id="36" name="Полилиния 35"/>
            <p:cNvSpPr/>
            <p:nvPr/>
          </p:nvSpPr>
          <p:spPr>
            <a:xfrm flipH="1">
              <a:off x="4654172" y="3906313"/>
              <a:ext cx="565900" cy="3489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65900" y="0"/>
                  </a:moveTo>
                  <a:lnTo>
                    <a:pt x="565900" y="348975"/>
                  </a:lnTo>
                  <a:lnTo>
                    <a:pt x="0" y="3489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5076055" y="4050485"/>
              <a:ext cx="2690397" cy="390208"/>
            </a:xfrm>
            <a:custGeom>
              <a:avLst/>
              <a:gdLst>
                <a:gd name="connsiteX0" fmla="*/ 0 w 1774809"/>
                <a:gd name="connsiteY0" fmla="*/ 0 h 390208"/>
                <a:gd name="connsiteX1" fmla="*/ 1774809 w 1774809"/>
                <a:gd name="connsiteY1" fmla="*/ 0 h 390208"/>
                <a:gd name="connsiteX2" fmla="*/ 1774809 w 1774809"/>
                <a:gd name="connsiteY2" fmla="*/ 390208 h 390208"/>
                <a:gd name="connsiteX3" fmla="*/ 0 w 1774809"/>
                <a:gd name="connsiteY3" fmla="*/ 390208 h 390208"/>
                <a:gd name="connsiteX4" fmla="*/ 0 w 1774809"/>
                <a:gd name="connsiteY4" fmla="*/ 0 h 3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809" h="390208">
                  <a:moveTo>
                    <a:pt x="0" y="0"/>
                  </a:moveTo>
                  <a:lnTo>
                    <a:pt x="1774809" y="0"/>
                  </a:lnTo>
                  <a:lnTo>
                    <a:pt x="1774809" y="390208"/>
                  </a:lnTo>
                  <a:lnTo>
                    <a:pt x="0" y="39020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 воздействия</a:t>
              </a:r>
            </a:p>
          </p:txBody>
        </p:sp>
      </p:grpSp>
      <p:sp>
        <p:nvSpPr>
          <p:cNvPr id="37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F19926E-00C3-41A1-8C24-C4CCABEF018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08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2007"/>
            <a:ext cx="8136904" cy="1125001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 знаки по электробезопасности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608"/>
            <a:ext cx="9144000" cy="1946312"/>
          </a:xfrm>
        </p:spPr>
        <p:txBody>
          <a:bodyPr>
            <a:normAutofit/>
          </a:bodyPr>
          <a:lstStyle/>
          <a:p>
            <a:pPr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   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предупреждают человека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опасности поражения электрическим током.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Пренебрегать ими, а тем более снимать и срывать их – недопустимо!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2050" name="Picture 2" descr="http://electro.narod.ru/download/moln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7" y="2492896"/>
            <a:ext cx="1800000" cy="11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nsultelectro.ru/shop/uploads/original/Ywr4btZ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7" y="3789040"/>
            <a:ext cx="1800000" cy="9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onsultelectro.ru/shop/uploads/original/PUD2pg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7" y="5013176"/>
            <a:ext cx="1800000" cy="9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99090" y="2659352"/>
            <a:ext cx="5921382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Опасно! Возможно поражение электрическим током.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99090" y="3843250"/>
            <a:ext cx="6038758" cy="9193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об опасности подъема по конструкциям, при котором  возможно приближение  к токоведущим частям, находящимся под напряжением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99090" y="5067386"/>
            <a:ext cx="5921382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об опасности поражения электрическим током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F35C18-CBFE-4867-852C-967D59E07AE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144" y="1496505"/>
            <a:ext cx="8318688" cy="308462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воздушные и кабельные линии электропередачи, подстанции, трансформаторные подстанции, распределительные пункты.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Трансформаторные подстанции, расположенные в каждом населенном пункте, служат для распределения электроэнергии и представляют особую опасность для населения!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0495" y="19535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pic>
        <p:nvPicPr>
          <p:cNvPr id="3079" name="Picture 7" descr="B:\ГСО\Документы ОСО\$ Закупки $\Раздаточные материалы\Профилактика травматизма\Макеты\Исходники\aff9dd022fc03732cbc5a4d6144a1f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/>
        </p:blipFill>
        <p:spPr bwMode="auto">
          <a:xfrm>
            <a:off x="656144" y="3646671"/>
            <a:ext cx="8236336" cy="257027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D1CC20-198A-488F-BB49-3A81EB7F61B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540251"/>
            <a:ext cx="435597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ПОМНИ: </a:t>
            </a:r>
          </a:p>
          <a:p>
            <a:pPr marL="342900" lvl="0" indent="-342900" algn="just">
              <a:lnSpc>
                <a:spcPts val="2000"/>
              </a:lnSpc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«шагового напряжения» нельзя отрывать подошвы от поверхности земли. </a:t>
            </a:r>
          </a:p>
          <a:p>
            <a:pPr lvl="0" algn="just">
              <a:lnSpc>
                <a:spcPts val="2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следует в сторону удаления от провода «гусиным шагом» - пятка шагающей ноги, не отрываясь от земли, приставляется к носку другой ноги. </a:t>
            </a:r>
          </a:p>
          <a:p>
            <a:pPr lvl="0" algn="just">
              <a:lnSpc>
                <a:spcPts val="2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поваленные опоры, оборванные и провисшие провода немедленно сообщите об этом взрослым или позвоните по телефону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 descr="B:\ГСО\Документы ОСО\$ Закупки $\Раздаточные материалы\Профилактика травматизма\Макеты\Исходни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73625" cy="4470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40495" y="19534"/>
            <a:ext cx="7920880" cy="116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sp>
        <p:nvSpPr>
          <p:cNvPr id="2" name="TextBox 1"/>
          <p:cNvSpPr txBox="1"/>
          <p:nvPr/>
        </p:nvSpPr>
        <p:spPr>
          <a:xfrm rot="21236945">
            <a:off x="659672" y="5129526"/>
            <a:ext cx="3615416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ПОДХОДИ 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Segoe Print" panose="02000600000000000000" pitchFamily="2" charset="0"/>
              </a:rPr>
              <a:t>к оборванным или провисшим проводам ближе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метров</a:t>
            </a:r>
          </a:p>
        </p:txBody>
      </p:sp>
      <p:sp>
        <p:nvSpPr>
          <p:cNvPr id="17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6F742A1-C205-4A9D-8DC6-15506A77C41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31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0" y="1487368"/>
            <a:ext cx="4464496" cy="451945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удить рыбу под линиями электропередач. Углепластиковые удилища проводят ток, который может возникнуть в случае касания проводов.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Ток, проходящий через тело человека может послужить источником травм и даже стать причиной смерти!</a:t>
            </a: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0495" y="19535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pic>
        <p:nvPicPr>
          <p:cNvPr id="4098" name="Picture 2" descr="B:\ГСО\Документы ОСО\$ Закупки $\Раздаточные материалы\Профилактика травматизма\Макеты\Исходники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9"/>
          <a:stretch/>
        </p:blipFill>
        <p:spPr bwMode="auto">
          <a:xfrm>
            <a:off x="608989" y="1556792"/>
            <a:ext cx="3574800" cy="445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 rot="21236945">
            <a:off x="888695" y="5379399"/>
            <a:ext cx="3418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НЕЛЬЗЯ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Segoe Print" panose="02000600000000000000" pitchFamily="2" charset="0"/>
              </a:rPr>
              <a:t>удить рыбу вблизи ЛЭП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8C1FFE5-17BD-4916-A976-ED6319199B7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71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540495" y="19535"/>
            <a:ext cx="7607174" cy="124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</a:p>
        </p:txBody>
      </p:sp>
      <p:pic>
        <p:nvPicPr>
          <p:cNvPr id="20" name="Picture 4" descr="B:\ГСО\Документы ОСО\$ Закупки $\Раздаточные материалы\Профилактика травматизма\Макеты\Исходники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4" y="1588415"/>
            <a:ext cx="3380400" cy="4359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 rot="21236945">
            <a:off x="738299" y="5122521"/>
            <a:ext cx="35694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НЕЛЬЗЯ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Segoe Print" panose="02000600000000000000" pitchFamily="2" charset="0"/>
              </a:rPr>
              <a:t>играть вблизи </a:t>
            </a:r>
          </a:p>
          <a:p>
            <a:pPr algn="ctr">
              <a:lnSpc>
                <a:spcPts val="1800"/>
              </a:lnSpc>
            </a:pPr>
            <a:r>
              <a:rPr lang="ru-RU" sz="1600" dirty="0" err="1">
                <a:latin typeface="Segoe Print" panose="02000600000000000000" pitchFamily="2" charset="0"/>
              </a:rPr>
              <a:t>энергообъектов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"/>
          </p:nvPr>
        </p:nvSpPr>
        <p:spPr>
          <a:xfrm>
            <a:off x="4572000" y="1844824"/>
            <a:ext cx="4464496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под напряжение можно и не касаясь токоведущих частей, а только приблизившись к ним. Воздушный промежуток между электроустановкой и телом человека будет пробит током высокого напряжения.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категорически запрещается: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под линиями электропередачи;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бросать, что-либо на провода; </a:t>
            </a:r>
          </a:p>
          <a:p>
            <a:pPr algn="just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воздушного змея вблизи ЛЭП. </a:t>
            </a: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lnSpc>
                <a:spcPts val="2000"/>
              </a:lnSpc>
              <a:buNone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8820472" y="6492875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CEC8DD-F9A5-4FA7-9015-092BFE58A25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669" y="-17693"/>
            <a:ext cx="1028857" cy="115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4830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2472</TotalTime>
  <Words>975</Words>
  <Application>Microsoft Office PowerPoint</Application>
  <PresentationFormat>Экран (4:3)</PresentationFormat>
  <Paragraphs>170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Профилактика детского электротравматизма</vt:lpstr>
      <vt:lpstr>Презентация PowerPoint</vt:lpstr>
      <vt:lpstr>Представление об опасности поражения электрическим током</vt:lpstr>
      <vt:lpstr>Действие электрического тока  на организм человека </vt:lpstr>
      <vt:lpstr>Предупреждающие знаки по электробезопасности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детского травматизма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травматизма</dc:title>
  <dc:creator>Гончарова Я.С. - начальник отдела по связям с общественностью</dc:creator>
  <cp:lastModifiedBy>Приемная</cp:lastModifiedBy>
  <cp:revision>144</cp:revision>
  <dcterms:modified xsi:type="dcterms:W3CDTF">2024-05-15T12:28:47Z</dcterms:modified>
</cp:coreProperties>
</file>